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67" r:id="rId4"/>
    <p:sldId id="257" r:id="rId5"/>
    <p:sldId id="263" r:id="rId6"/>
    <p:sldId id="265" r:id="rId7"/>
    <p:sldId id="266" r:id="rId8"/>
    <p:sldId id="268" r:id="rId9"/>
    <p:sldId id="270" r:id="rId10"/>
    <p:sldId id="271" r:id="rId11"/>
    <p:sldId id="258" r:id="rId12"/>
    <p:sldId id="264" r:id="rId13"/>
    <p:sldId id="260" r:id="rId14"/>
    <p:sldId id="259" r:id="rId1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6518" autoAdjust="0"/>
  </p:normalViewPr>
  <p:slideViewPr>
    <p:cSldViewPr snapToGrid="0">
      <p:cViewPr varScale="1">
        <p:scale>
          <a:sx n="78" d="100"/>
          <a:sy n="78" d="100"/>
        </p:scale>
        <p:origin x="-114" y="-4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C4A92-45BF-46A7-88D5-605BE674BFAC}" type="datetimeFigureOut">
              <a:rPr lang="pl-PL" smtClean="0"/>
              <a:pPr/>
              <a:t>2022-03-29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9B7E-D89B-4729-B238-EF2B041D1DA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507898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C4A92-45BF-46A7-88D5-605BE674BFAC}" type="datetimeFigureOut">
              <a:rPr lang="pl-PL" smtClean="0"/>
              <a:pPr/>
              <a:t>2022-03-29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9B7E-D89B-4729-B238-EF2B041D1DA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912040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C4A92-45BF-46A7-88D5-605BE674BFAC}" type="datetimeFigureOut">
              <a:rPr lang="pl-PL" smtClean="0"/>
              <a:pPr/>
              <a:t>2022-03-29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9B7E-D89B-4729-B238-EF2B041D1DA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010888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C4A92-45BF-46A7-88D5-605BE674BFAC}" type="datetimeFigureOut">
              <a:rPr lang="pl-PL" smtClean="0"/>
              <a:pPr/>
              <a:t>2022-03-29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9B7E-D89B-4729-B238-EF2B041D1DA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841364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C4A92-45BF-46A7-88D5-605BE674BFAC}" type="datetimeFigureOut">
              <a:rPr lang="pl-PL" smtClean="0"/>
              <a:pPr/>
              <a:t>2022-03-29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9B7E-D89B-4729-B238-EF2B041D1DA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980320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C4A92-45BF-46A7-88D5-605BE674BFAC}" type="datetimeFigureOut">
              <a:rPr lang="pl-PL" smtClean="0"/>
              <a:pPr/>
              <a:t>2022-03-29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9B7E-D89B-4729-B238-EF2B041D1DA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383594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C4A92-45BF-46A7-88D5-605BE674BFAC}" type="datetimeFigureOut">
              <a:rPr lang="pl-PL" smtClean="0"/>
              <a:pPr/>
              <a:t>2022-03-29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9B7E-D89B-4729-B238-EF2B041D1DA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236737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C4A92-45BF-46A7-88D5-605BE674BFAC}" type="datetimeFigureOut">
              <a:rPr lang="pl-PL" smtClean="0"/>
              <a:pPr/>
              <a:t>2022-03-29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9B7E-D89B-4729-B238-EF2B041D1DA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007627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C4A92-45BF-46A7-88D5-605BE674BFAC}" type="datetimeFigureOut">
              <a:rPr lang="pl-PL" smtClean="0"/>
              <a:pPr/>
              <a:t>2022-03-29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9B7E-D89B-4729-B238-EF2B041D1DA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557948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C4A92-45BF-46A7-88D5-605BE674BFAC}" type="datetimeFigureOut">
              <a:rPr lang="pl-PL" smtClean="0"/>
              <a:pPr/>
              <a:t>2022-03-29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9B7E-D89B-4729-B238-EF2B041D1DA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439915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C4A92-45BF-46A7-88D5-605BE674BFAC}" type="datetimeFigureOut">
              <a:rPr lang="pl-PL" smtClean="0"/>
              <a:pPr/>
              <a:t>2022-03-29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9B7E-D89B-4729-B238-EF2B041D1DA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727339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C4A92-45BF-46A7-88D5-605BE674BFAC}" type="datetimeFigureOut">
              <a:rPr lang="pl-PL" smtClean="0"/>
              <a:pPr/>
              <a:t>2022-03-29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89B7E-D89B-4729-B238-EF2B041D1DA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419516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oże być zdjęciem przedstawiającym książka i tekst „DANIEL WYDAWNICTWO SIKORSKI&quot; PAN BONIF ACY”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473" y="498762"/>
            <a:ext cx="5885583" cy="58855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oże być zdjęciem przedstawiającym książk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88" y="549560"/>
            <a:ext cx="5783985" cy="57839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0358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kdp.up.krakow.pl/wp-content/uploads/sites/56/2020/11/2020tef-1.pn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1722696"/>
            <a:ext cx="5181600" cy="2590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ymbol zastępczy zawartości 9"/>
          <p:cNvSpPr>
            <a:spLocks noGrp="1"/>
          </p:cNvSpPr>
          <p:nvPr>
            <p:ph sz="half" idx="4294967295"/>
          </p:nvPr>
        </p:nvSpPr>
        <p:spPr>
          <a:xfrm>
            <a:off x="0" y="1292802"/>
            <a:ext cx="11185236" cy="4351338"/>
          </a:xfrm>
        </p:spPr>
        <p:txBody>
          <a:bodyPr/>
          <a:lstStyle/>
          <a:p>
            <a:r>
              <a:rPr lang="pl-PL" sz="2400" dirty="0" smtClean="0"/>
              <a:t>Studenci mają możliwość uczestnictwa w wydarzeniach poświęconych tłumaczeniu 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3" name="Tytuł 1"/>
          <p:cNvSpPr txBox="1">
            <a:spLocks/>
          </p:cNvSpPr>
          <p:nvPr/>
        </p:nvSpPr>
        <p:spPr>
          <a:xfrm>
            <a:off x="838200" y="304207"/>
            <a:ext cx="10515600" cy="872079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/>
              <a:t>Współpraca krajowa i zagraniczna</a:t>
            </a:r>
            <a:endParaRPr lang="pl-PL" dirty="0"/>
          </a:p>
        </p:txBody>
      </p:sp>
      <p:pic>
        <p:nvPicPr>
          <p:cNvPr id="1030" name="Picture 6" descr="https://tertium.edu.pl/_files/UserFiles/File/Konf_JaK_11_plakat_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204" y="1804715"/>
            <a:ext cx="3254032" cy="45556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a plasterki !!!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92" y="4715481"/>
            <a:ext cx="7401958" cy="16448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88665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38802"/>
          </a:xfrm>
          <a:solidFill>
            <a:srgbClr val="92D050"/>
          </a:solidFill>
          <a:scene3d>
            <a:camera prst="perspectiveLeft"/>
            <a:lightRig rig="threePt" dir="t"/>
          </a:scene3d>
        </p:spPr>
        <p:txBody>
          <a:bodyPr>
            <a:normAutofit fontScale="90000"/>
          </a:bodyPr>
          <a:lstStyle/>
          <a:p>
            <a:r>
              <a:rPr lang="pl-PL" dirty="0" smtClean="0"/>
              <a:t>Nasz zespół – Katedra Dydaktyki Przekładu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44098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 smtClean="0"/>
              <a:t>Zespół filologów angielskich</a:t>
            </a:r>
          </a:p>
          <a:p>
            <a:r>
              <a:rPr lang="pl-PL" dirty="0"/>
              <a:t>T</a:t>
            </a:r>
            <a:r>
              <a:rPr lang="pl-PL" dirty="0" smtClean="0"/>
              <a:t>łumacze przysięgli</a:t>
            </a:r>
          </a:p>
          <a:p>
            <a:r>
              <a:rPr lang="pl-PL" dirty="0" smtClean="0"/>
              <a:t>Tłumacze literatury</a:t>
            </a:r>
          </a:p>
          <a:p>
            <a:r>
              <a:rPr lang="pl-PL" dirty="0" smtClean="0"/>
              <a:t>Poloniści</a:t>
            </a:r>
          </a:p>
          <a:p>
            <a:r>
              <a:rPr lang="pl-PL" dirty="0" smtClean="0"/>
              <a:t>Specjaliści dziedzinowi</a:t>
            </a:r>
          </a:p>
          <a:p>
            <a:endParaRPr lang="pl-PL" dirty="0"/>
          </a:p>
          <a:p>
            <a:pPr marL="0" indent="0">
              <a:buNone/>
            </a:pPr>
            <a:r>
              <a:rPr lang="pl-PL" dirty="0" smtClean="0"/>
              <a:t>Kierownik Katedry: dr hab. Joanna Dybiec-Gajer, prof. uczelni</a:t>
            </a: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239825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Publikacje naukowe pracowników Katedry</a:t>
            </a:r>
            <a:endParaRPr lang="pl-PL" dirty="0"/>
          </a:p>
        </p:txBody>
      </p:sp>
      <p:pic>
        <p:nvPicPr>
          <p:cNvPr id="3074" name="Picture 2" descr="https://kdp.up.krakow.pl/wp-content/uploads/sites/56/2021/02/496574831-212x3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901" y="1832285"/>
            <a:ext cx="2375188" cy="33611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kdp.up.krakow.pl/wp-content/uploads/sites/56/2020/02/getimage-199x3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768" y="3042170"/>
            <a:ext cx="2221851" cy="33495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kdp.up.krakow.pl/wp-content/uploads/sites/56/2020/03/51937_Slownik_polskiej_terminologii_przekladoznawczej_-193x3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805" y="2139403"/>
            <a:ext cx="2068946" cy="32159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kdp.up.krakow.pl/wp-content/uploads/sites/56/2020/12/18229-egzamin-na-tlumacza-przysieglego-angielskie-orzeczenia-w-sprawach-karnych-jan-goscinski-190x30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69" y="1486508"/>
            <a:ext cx="1948295" cy="30762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s://kdp.up.krakow.pl/wp-content/uploads/sites/56/2020/12/19221-egzamin-na-tlumacza-przysieglego-jezyk-angielski-egzamin-ustny-190x30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345" y="3512842"/>
            <a:ext cx="2194724" cy="34653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7947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21930"/>
          </a:xfrm>
        </p:spPr>
        <p:txBody>
          <a:bodyPr/>
          <a:lstStyle/>
          <a:p>
            <a:r>
              <a:rPr lang="pl-PL" dirty="0" smtClean="0"/>
              <a:t>Przekłady pracowników Katedry </a:t>
            </a:r>
            <a:endParaRPr lang="pl-PL" dirty="0"/>
          </a:p>
        </p:txBody>
      </p:sp>
      <p:pic>
        <p:nvPicPr>
          <p:cNvPr id="1028" name="Picture 4" descr="https://kdp.up.krakow.pl/wp-content/uploads/sites/56/2021/01/big_978-83-7785-454-9-198x3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33" y="4114642"/>
            <a:ext cx="1897497" cy="27433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kdp.up.krakow.pl/wp-content/uploads/sites/56/2021/01/dobry-poczatek-390-203x3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922" y="1260692"/>
            <a:ext cx="2028481" cy="29977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kdp.up.krakow.pl/wp-content/uploads/sites/56/2021/01/eseje-literackie-tom-1-b-iext358717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150" y="1260692"/>
            <a:ext cx="1669473" cy="25737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kdp.up.krakow.pl/wp-content/uploads/sites/56/2021/01/56bafa7a97c4f-214x3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8575" y="0"/>
            <a:ext cx="2129270" cy="29849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kdp.up.krakow.pl/wp-content/uploads/sites/56/2021/01/56ba89b6ea1e3-187x3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567" y="3984019"/>
            <a:ext cx="1781175" cy="2857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kdp.up.krakow.pl/wp-content/uploads/sites/56/2020/12/wszystko-bedzie-dobrze-objawienia-julianny-z-norwich-w-iext62457488-212x30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09" y="1305214"/>
            <a:ext cx="1893022" cy="26788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kdp.up.krakow.pl/wp-content/uploads/sites/56/2020/12/big_978-83-8116-791-8-213x300.jpg"/>
          <p:cNvPicPr>
            <a:picLocks noGrp="1" noChangeAspect="1" noChangeArrowheads="1"/>
          </p:cNvPicPr>
          <p:nvPr>
            <p:ph idx="1"/>
          </p:nvPr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493" y="4347651"/>
            <a:ext cx="2062910" cy="29055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kdp.up.krakow.pl/wp-content/uploads/sites/56/2021/01/big_978-83-7785-184-5-173x30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5820" y="3257811"/>
            <a:ext cx="1826853" cy="31679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0882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637" y="1067234"/>
            <a:ext cx="8478981" cy="5790766"/>
          </a:xfrm>
          <a:prstGeom prst="rect">
            <a:avLst/>
          </a:prstGeo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9927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Zapraszamy na stronę </a:t>
            </a:r>
            <a:r>
              <a:rPr lang="pl-PL" b="1" dirty="0" smtClean="0">
                <a:sym typeface="Wingdings" panose="05000000000000000000" pitchFamily="2" charset="2"/>
              </a:rPr>
              <a:t>i do studiowania </a:t>
            </a:r>
            <a:r>
              <a:rPr lang="pl-PL" b="1" dirty="0">
                <a:sym typeface="Wingdings" panose="05000000000000000000" pitchFamily="2" charset="2"/>
              </a:rPr>
              <a:t>z </a:t>
            </a:r>
            <a:r>
              <a:rPr lang="pl-PL" b="1" dirty="0" smtClean="0">
                <a:sym typeface="Wingdings" panose="05000000000000000000" pitchFamily="2" charset="2"/>
              </a:rPr>
              <a:t>nami !</a:t>
            </a:r>
            <a:endParaRPr lang="pl-PL" b="1" dirty="0"/>
          </a:p>
        </p:txBody>
      </p:sp>
    </p:spTree>
    <p:extLst>
      <p:ext uri="{BB962C8B-B14F-4D97-AF65-F5344CB8AC3E}">
        <p14:creationId xmlns="" xmlns:p14="http://schemas.microsoft.com/office/powerpoint/2010/main" val="58669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214726"/>
            <a:ext cx="9144000" cy="2387600"/>
          </a:xfrm>
          <a:solidFill>
            <a:srgbClr val="92D050"/>
          </a:solidFill>
          <a:ln>
            <a:solidFill>
              <a:srgbClr val="00B0F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perspectiveLeft"/>
            <a:lightRig rig="threePt" dir="t"/>
          </a:scene3d>
        </p:spPr>
        <p:txBody>
          <a:bodyPr>
            <a:normAutofit fontScale="90000"/>
          </a:bodyPr>
          <a:lstStyle/>
          <a:p>
            <a:r>
              <a:rPr lang="pl-PL" dirty="0" smtClean="0"/>
              <a:t>Specjalizacja </a:t>
            </a:r>
            <a:br>
              <a:rPr lang="pl-PL" dirty="0" smtClean="0"/>
            </a:br>
            <a:r>
              <a:rPr lang="pl-PL" dirty="0"/>
              <a:t>– </a:t>
            </a:r>
            <a:r>
              <a:rPr lang="pl-PL" b="1" dirty="0" smtClean="0"/>
              <a:t>przekładoznawstwo</a:t>
            </a:r>
            <a:r>
              <a:rPr lang="pl-PL" dirty="0" smtClean="0"/>
              <a:t> –</a:t>
            </a:r>
            <a:br>
              <a:rPr lang="pl-PL" dirty="0" smtClean="0"/>
            </a:br>
            <a:r>
              <a:rPr lang="pl-PL" dirty="0" smtClean="0"/>
              <a:t>Studia licencjackie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 smtClean="0"/>
          </a:p>
          <a:p>
            <a:endParaRPr lang="pl-PL" dirty="0"/>
          </a:p>
          <a:p>
            <a:pPr algn="r"/>
            <a:r>
              <a:rPr lang="pl-PL" dirty="0" smtClean="0"/>
              <a:t>      Kraków, </a:t>
            </a:r>
            <a:r>
              <a:rPr lang="pl-PL" smtClean="0"/>
              <a:t>wiosna </a:t>
            </a:r>
            <a:r>
              <a:rPr lang="pl-PL" smtClean="0"/>
              <a:t>2022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9393382" y="3103418"/>
            <a:ext cx="64654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Obraz 4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728" y="4070319"/>
            <a:ext cx="2225963" cy="1279556"/>
          </a:xfrm>
          <a:prstGeom prst="rect">
            <a:avLst/>
          </a:prstGeom>
          <a:noFill/>
        </p:spPr>
      </p:pic>
      <p:sp>
        <p:nvSpPr>
          <p:cNvPr id="6" name="AutoShape 2" descr="Dzień otwarty – 75 lat Uniwersytetu Pedagogiczne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7" name="AutoShape 4" descr="Dzień otwarty – 75 lat Uniwersytetu Pedagogiczne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8" name="AutoShape 2" descr="data:image/jpeg;base64,/9j/4AAQSkZJRgABAQAAAQABAAD/2wCEAAkGBwgHBgkIBwgKCgkLDRYPDQwMDRsUFRAWIB0iIiAdHx8kKDQsJCYxJx8fLT0tMTU3Ojo6Iys/RD84QzQ5OjcBCgoKDQwNGg8PGjclHyU3Nzc3Nzc3Nzc3Nzc3Nzc3Nzc3Nzc3Nzc3Nzc3Nzc3Nzc3Nzc3Nzc3Nzc3Nzc3Nzc3N//AABEIAOEA4QMBEQACEQEDEQH/xAAcAAACAwEBAQEAAAAAAAAAAAAFBgMEBwIBAAj/xABNEAABAwMCBAMFAggLBQgDAAABAgMEAAUREiEGEzFBIlFhBxQycYFCkRUjM1KhscHRFjQ1U1RicnOSsuEXdJPS8CQ2Q1WDlKKzJURj/8QAGwEAAgMBAQEAAAAAAAAAAAAAAwQBAgUABgf/xAA3EQACAgEEAQMDAgQEBwADAAABAgADEQQSITETBSJBMlFhFHEGM4GRI6Gx8BU0UsHR4fFCQ3L/2gAMAwEAAhEDEQA/AB9ylvTpxdBUME4zXmtRd5GJJ4gVJ3zxxUlKMqBIqalws01ziErXOQ42BnfyqjsJQkNLkmG3KScbK86XKZORBPQrRdmRFx14UO9WDfBiFlZQy9ZeH3Lq/jOlPXOKa01TXtgdSUXMeuFOFBAkuKkALP2TjtWrpdGKSSxyYVQRGdyCjmYSNhTb0q0KrkStJjob7Cq7AnUvu3SuZqIycrOBVw/EjEAX/iliM0oIUFLPwgGlb9QiD8zoopuzk1KlvKyc157VGyxtzdQNkDT30odKknBq9SEjETJxK7EjmLyTvV2TAld2YTLuWutK7eZJMh9/0JIzRPDkyAxgl2SVStWNvSm1rwmJYOTLa3g4gafioQXB5kNIS0sjKqsGE6TCThoJUd6ps5k7sSBt4ZUU0RllDJkXIspIJNUNG6SMiVV3kqcwDRRpcCErbmEYLypCgnfB6ml7E2y7dwlLKm4ylpSrQB1xS9aFjmSQcQAh3U713NPFeIExntzOWUpSnK1dBWeVNlm0TU0iqFyZci8Cz7hKRIfXyGs7oA3Ire0/p7bffBXBWbiG/wDZ+1/Sn/0Ub/htcHtiY44lE1LaxpVnxA1gbGA5lyBvjQthlccgAEYpzd7ZpL1Elcd9iYstZCQo4oJdCuDEmpsDZENwZ60Jw9sfOgBtp4llsI4aT29Kbnc0MqwUg5NM6WrzWjPUDawaanbbewwwkoQkEDsK9KECLxKqBmRuzHESdLac74x515Cz1jU/rfFWvAOMTTWhCmTL4e0t6livYVkleZnMADAlzuTSCdRAqthAllipxO9IfgLchuJ1AZApWzO3gzmYgcTL1TZTjpDoJOcHPas8op5JiotJPMY7baJ8pDfJYUAsbKPSp/SvaBgS+6MjXs3ckRtUl9QdO/hGwp2vQBRyeYPxZitxBw3J4deQVr5jSzgKxjBpXUUGvvqBesrB7rrnLGkHPpSSqM8yu1pQC3VOlKkkfOj4UDiVAOeZbZjIxqX1oLOehLgSJbqWnMJO1XCkjmWacSbiEpxUpRkwIzPGtUhvIqWwhkmfQokt5wojsuOnySM0QDfwssoJjLYuA591dK5qVMNDonG6qbq0zEc8QyV57ht/2TsJGtt95KvXemf0wx3CCkA5EYuF+CWLekqcGtzHxKFRXo61OTyYfAhybYY5iOt8pOFDGMUY0pjGJ3GMRBXwEITDklS1KWCSAegHlWdqNGQh2mANAxmMXBVrjlvnyGTzM+EntU+m6VVTyMPcYYEgYju2EgYAGK1Z060iozOmccX8PsuNrfhsD3kHOoHBNJarTK6kgcyUHugSHJcS2EObEbGvPOSgxNdVnEgNYK9qTyS0mxlVYDmTmgSnNOV0tMWy0E8Rr9nbCHXVSCn0Cq1PT0w5JlUwRNPSsIRt0ra7EvKzsmOFZBSV0AaasNuxzLmxsYgSdxfCjyVRX8pWBkZHWrPfXWcEwZbHcSOJLuq6PCPbkLWs7nQOlZ2ovNp21ynkOcCBLtcbzbYoZksYSdgsiozYBtYTrCwGYR4A4fYupEuUCrKthjai6ahWOW+IJFzyZrrUSNCYSdCQAMdKPq9XXpELvwI3VVuOBLUeU243lPSqaLXV6tN6dS9lRTuI3tDZEyNjsk5omsUNWYuwzECMw454GWVOKx9kdK86qNYcLIBAMivNlmwWUzHmsJHxADcVonSuicznUHmA2pK5IPLOBQ2rCdxbbkzoRnDkmo8ghAkqS4qj1otdgkmsAZhS0FCEaTSuoyTmLGa3wVaWEREOFCdShnpWxoatlQJ7jlS4EbHXG4qQUoz8hSvqPqJ0oBCk5+0epp3ywysPIBIrQ0zmxAxEFYoU4nbriI7ZUegqmt1aaWs2P1OrQucCV2JqJCinGMdjSPp3q1etJCjBELbQUGZBekJVEWgbZHlWwRuEXgzhpMdhpTTUoyHAd07eD0rlr2DEgkZhhSlo3IwTUNnHEkfmcc13z/RWdjUQ+a4p8YTX4rZcjKRoPXIzRtbY9aZWUp27uYlcxS29Sj4jvXl3Ys3MesuAHEqPPFaFCrKuDMy68sMRdkgqlhOdjWknCZiQM0ThW4NW6GkKUBgb0xptTWqcmMLxLd+49TFhLTESVu48ORtmjrr1bhZZrABESxcT3mReUOvO8wLOCnoB8q5tSUOSYvW7Fo/ucPKuzyJEgZIx0qQF1ByZoOmF5jVabFEjJCkMpSrvgU2lap0IIKBOOIrIxOhLbLYOR5VYqG4Mk9QTwtb2rM2Wgo9cmq1qtfAgguIwvzWVt4UoY9aW1Wnq1I2vyI1WzJyIv3LiaNBQQhac4OxOK6mmvTrhBxK2OzHmKUa4zuKHVIyG4+v7J3UKHqGNlZJ4EAqtY22O9it8W3sBKkDPUqI6157R+tVVNsYY/M0TogBxCky3xpscpWhJQdyD3r19bCxd0SdcHEyjiq2x7bcghhpKUkEnSMCsn1BNrjECw5gtvlk4NZpzDYAWQXJjUgBtOVHoBV6G5gGOeIOlwbnAbQ65GWkHptWga/8AqED4zNa4Eu2u2MNu+F0pGQetadIwgEaTqODxUGtaknBqWpU8kQociXISfxaVdjRQMDAlScyZ1pLp0qGRQL9PXeNtgyJZXK9SP3VtB1ISB8qivSU1H/DUCS1rMMExV4p4ttdrS4zLfCXdOyB1NHYhByZVeTMgjccT7XcZTtu0NsSHNSkqTlWPnmlhqGzwJd1E2jh3iJm52Ju4vrQwzo1ErUM/WmwcjIgpB/Diw/0oV2R950zU3CTPKUSXipA7V5jUam112sYcoFEmkJCG8g9OlZ6HJgmgh5ZSCabUZijiClkuSEqHY02OFxKoMmEfwiEN6O9LeDJzLu+OJA4sSvD1q4GzmCJzD/C9qQiS2pQG29LXObm2CH0oxYDNWszqCjTj0rf0QwmJoXyW4TFQFBePAaU9U1tmmwVGYTTUrZwTLjS/eo4VggKFaGlsaysMR3FrVCtgRO4qbVGaU424UlJ8+tV1qt4yVOIuRzmJlyusj3Y8t1WcZwDXn6WuLckzXrZfH1Eh6euTI1SFKVvjJPatbaezMqx/cZr3ALDDkVLjKUhGPiHetDYHrxJQ7TkR0MVlQKvKsb/gGn8m8iOfqjiVJj62oyyz0Het6pAoxE2YnmZpxM48/Iw4Uk9RisP1CzN2PgQLZHcPez6yBTK3ZkdOpattYzkU9oqFKbiJYZPBjJcrDCQ806GEakHIOOlY/req/SOhrEe01COMmWUW2PMQjmMgpHmK1PTdWdXUHYYg9RUEbAnYt0RmU2oJSjT0wMVrCAEPANuIxsRUSYPnSXI60tsjtnpXl/VvVdTReKqB+esx3T0oy5aSW2emVlJGFjrWp6Zr/wBXXkjDDuD1NHiMtyXUIbOVY2rUEWmEe1ctKmoDOVPas7jfFK6llyMyGbbM/MN0+NeaW8q9CBe2dmTJDaYiX3eST+T1nT91WDnb3xL02bmwJe5Dn56vvoe9vvNX9OI1LDeym9jWGC3Rifk+DJW3UujQvrVCpHIlXTjIlC4YSg7dKYq5MUeCGljUabIgw2JC+kuKJT2q6nA5g2OTJbQtQlpQvuapqANmRJWaExphxUPZ6VloCp3xuogHmM/CdyjPICuYlSifOvVaQZQRm1wTGqQw3KZOoAiivSr/AFCVVyOp1GeZaa0FQGmiKoHEqTmKvF8dNz5bLWrClYKk9hXWV+RNsG54lfh7hMQZrqZRS80tI5aiN/UGlNPpFoJOe5Ks/wBMvtcCWUT1S/dWs77BO1NBUJyBIKfeW1W1UTJhtobYQNkgYomBJEGSL/GRBdIdSFpB1b9DS91oQcziwxEO5+0M+4uMRm1F7GnUenzoK6n29cyhfiK7HETsiSlUwjPmOgrP1FBsO6B8hJ5m6cLzIrlvaU0tByOoNbNQAQYjAhtZaWkFePrQ7dNXb9YzCrYy9GRuyo7OlGtKSrYb0REVBgSC2TzPno4U2l10ghJz9K665KUNjnAElUycCdMzIyXNAVgds1mU+uaO6zxq3MMdM4GZYd0hBWcdOtanjU845gQx6kUNlpAU4lOCaHVp0qztGMyz2M/cFXm5SIpKmI3PAHQHerW2FFyBmCORMj4ruSrvcw86yGtHh09/rWJdqTcc4xBMd0DzEIDJ0JHSgVk7uYBlzADDYckF3HhTWgzYXEd0CZfP2kvvaq7Bmn+pEcTZrjJlN+6MOLZWrBcA2TSek0z3jriZVjYMf7HwOy3lc38aSnbPatWv0+pM55nKzSS68AwpMJTMdPLcJyHBuRVzoqce0YlWXMS7z7PZlrbW8w7zmwM6SPFSt+lZRleYF6yBAMaARkKTv61kvbAiCrgy7GlJW2N85pulldMGVYkGFn74tyAGjnOmll053fiMI2RKfCkx2Hc0yFLXoGcgHatNbhURDAcZmtjje3Ig+F5JIGMZ3zWgL6yu7MneImyOKZjrx0LIbcXgY6gGsz9c72Y+JPxNH4eij3VClZV4QSSd62U4HMjEJXJL3KT7uDt5V531oa1mX9P184j+lNY+qVbPIkOqWlzIKDgpV1qPRq9YjMLicfmTqXqYeyWL7NMS2POpwSlOyc4ye1eiY7RmIEzBZM9yUZDxToU6SdKe1YFx32ZME2cQXHtj0p5LLCCtxZwBRVck4EFznEf+GfZah5sP3VStX82k4ArQroJ5eGWofM0m18OQ7dG5MZGgYwMU2qhRgQmAJ7fofu9mfdaKi6hBKAOpV2rjz1IbhcwTb4KpNjYTxDF1SMZOjOx9DVFXKjd3Jxkcwyw2pqDyG3XHGxjSHPiA+dZfrVNt+kauoZPEY0xCvzKEhIbKeeot6jgeZNea9O9D1BuBvXCiaDalVU7eTCyFIcZ0IUoaRvqGK92BgTKJyZWFwahRlyJLiQ0O+a4uoGZGfmKd44vtiIbrkd4F3cJT3NKPq6yh2nMobFAzM3ly/eXlvOEalnJxWJgk5MCHzIlqQ6gJ71wBU5hlUGci2KLJDScA9TU+cZ5mnXWtVX7yj+BHPz6P+rH2iewfefo2zw2okFppKQQlIHSt2tQqgCAlqXIUy2NArF9a9Rt0lYNY5Mb09SueZBCkSnHfEjweeKU9I1mv1D5tHt/bELfXUi8dya4M81o6j4cb16cjIiEz1+yomXRbcd0BPc9cGsO3003WkqeIApkwun2fQXkAyNSye+acq9OqrGDzCeFYJvXAjTslCYDKUAJ8XlUXaHJGziTsweIryuHnrTIW24jKeygNqz9VprEjtSBlxBELhuZdryGmsttKV4l6c6RRdKPJhMRB6WV5pXDHAqbVcFCcRKaUAWllPwmtGrSIjFpIUiaA3Gba+AAZGKbzCASQIGkDFQZMCXh5MArkN/lCMBA71x4GZU8THr/xNc5T62pDpbDjqtLaTsEjb9tY999ljkA8CCUkvPbDbGpW6qxdVqCk09NUrnMM2a3RYfETZeOnPwfOn/SLRa/Pcpq6FrYGapFUAgY6V6TOIriSvS2o4BUevlWZrvVaNHgOeTDV0M/U6Q8zNAAOUg5waPo9bVqk31GRZUyHDTqSgKTpAxTgg4Elyi1OaiQlhT5yt0nfQigNavkFY7lwh27viLnG78hVlt1yYALjUkPY/OSM/squou8SZlQueYNme0Vl2EpiPHUt1xOzmcaDSTa5ijDGDOtwIJcvJlW5TLxOMdCaxzddjYTkSq4xFi4pTIjgp6p7ijUkq3MAygwXDZdeUUhWQKasZVGZQLjqaHwzwYwuGJM5SlrWMhOcBNed1vqjB9lc29NpFCBrOSZBxFCXbGVe6p5iQPh70TR2i9vfLa2p9uU6ib75cf6Ev/Ca2/09f3mNi77TU+HeNY7cAuXB4ax9nFPaXWDbi08y28Qy1xTBuD7DEV9CnHTsKZZ6bSFPMkXY6jI7OjQ0oS6tIJ9aY9qCE5aA7teVOam45BQe9cG3HAltgAyYCiJTGWXEnSo7k0cBalLGKYLNgRot14CmBrBPrXmbv4j06W7cHH3msuhcKMmF46m3UFSMHNbtVq2oHXoxR1KHBgjiK3tyYjnMISMdatYgdSDL1OVaBODbepgrczkE4GU9RSmkTbmE1DBjxHYkNtFSh8Ipi+0U1mw/EXRdxxAcm4PuLJC9CR2FfPdV61qtQ+Q20fYTWr06KOpegzHFRSt0dOh869j6Rbfbpla7v/tENSqq+Fgq6zz4kogOyF4zgAftrVJwIqZivFjy5vEC1e7+78s401itYG3HGMmAJ90miXNVsSlQOQdzWc+nFxxNHTW7OY5cHX1qZICVNIJUM61Vo+lotOa8cztTd5DH1EpjTkPI26gGtlouDI3B7yNbSwRXmPUvRG1VvlVsR6nUKowZ1DaRACn33FKPkO1aPpeg/RVkE5JgtTeLCJA7xHGe3b1lI7gU6ddSPmKZiVxTfHY3MVbBy3HQUqI6kGs2zWZtynH5jFbEjbPoE16fYW2ZfRpBSgGofU768E9QpXaJnz6PdZriOx8SaCp3oDFbxlNwnrrrpGEnY1AVR3Ew5llmGpyGrKsAChNYA8g5MpWeO6iQsAkpB60fUOpUQlKknE1OJPUxbG8bAJ2zXmLNKzPuI4npqsbQIu3K86nQtQGhJ3z3rT0lAQgybDkTv+FEP+bT91avlb7RXCfeEbTwM4xcmWJJDrGnWo9j6UwuhfzDd9MwwnOJev8AwezAhLetLSxcCvU0pBxp/cKfbSIq5TgzmrHx3E0XG4Ouky5C1PtHSQTsCKxNRdbuwxk1sVMYrBJXIzzCM1temPvSFdiRC8pkqaOkb4rQvTfWVga22uDO7MxcHmShLOwOAonavCWehahrMAcT0C66oqCe44WmEqHGCFrJV3Nes0WnGnpFY+Jl3WeRy0C8WwESo5C57jPcBKsZpm1d6EdQQHPcj4UuaXGREYaW4WfCtzG1L6a1WG1fiQSc4jNz0KBSoj1olqbxtPUupxBMxMVkk6StXUIzWLX6FpUfdiMnVPjAgJ3jO0qjvNOSFxZLWUlkp3B/bWsba61xnqJNYPmJ7XGl4ypSnUHUepRvisxvULhwMQQLYzFm7OOPy3HTutRyonzpZGzy3zBp71goMO3CQlvpp6jPWmN61LmVV2DYhhUFTETlpzqxtg0ot2X3RwEOcGM3BsyCyhKZa/Cn4t9s+tWqcjU5tY4lgRthi58Zx2p7It6CuM3+UCR1rXs1takY5EsEJXdKS+On5El5EZAS2sYSFjelL9fYPoHEUa7EhN40sYPxnvWOttnOZZXyJCw4hvVJkgK7gVVrSzYxHKnVBkwHeeInCdEdOhruacppyOZFuoyuFg25nnxWpCT4k9avR7WKmVrIYFT8yuOezHK1IJHaiexmwIkVx3K6Jz6VpQtRDajuKIalIyO5U5h2A4kkJbGM96RtX7w1OQ0s3S/yNCILbfhQNymmE22INwxNMXlYvLmvupLDiSN6IKkHuEhtQSMSHkvelW3LF/IZ+jIEtTkjl6dRCdiBSvonqmo1Lmu0Z/Mb1OnRF3CVeIGJkhtSRLMRjHiW2BqA+vSvTt9PeJmtmZxE4c13JbMWSXGSc8xW5IrzNmLLiqnP5lAmTDH4Lbs0pkF8lLigN6d0lg01gUnuHKjGI3RmYeUpWtJyOma3fJmU8YEPxQyygIbwBVDzLYxBl64gg2x5tiY+hku50FRwDXcDudn7xOvaBxQEJjqKkNryFg9aFenkG3MKKsjJl20Q5trS3EQ6hmISS45jxYoWnqNQ2/E6yr5WHYl2t8l73SG6CE7qcz+2oGqra01KeRLGhlr3mJ9w45gW3jBbUgKciJRoLgGcKqBevlPPEqyEJkxI4huTN1v0qfDQQw4QE7Y2Axms/UuHc4i4wYMTKKXNB33oBryMw4KBSJYdWVzXWh12oYGEBiGnbDMJXdbegSEvgfOrqVtXbOtTncJZlXBxcJcjGElJSnfqe9UroAcLOVjtzBEFxxxxToWpKwN9Jxmm7VAG3EoWwMgwzCmOJK0vJCsjwr7/ACpO2oHBWO6bVH6GkDocZCHGhlWcVZdrZBizqA08bTOkyEIWoIyakmpFJEhVJOIR4hZdhQW0pkklRApfSMLLCcQ7oVHMELZ5kbClU2Gw3EGrTxteWEsA53wakj3boRGw4hZEhKI3LcSDgUoUJbIhLlwZTksNvpCwAkj9NGR2XiVABhCG22wxrcykK3GaXsJZsCMYCictSoYl6Vqyo75qWrs2ZEELl3YM+lphrWSjFdWbAOZUsN3Er6W/zhV8mF8k3q1x0Q1EOKBkrTnT6Vq+l+nLo6/ye4XU6jyt+JnvEV6nu3ibGkLUwhtWA1nqnz+tKeqX3LZsBwsTP3MWFcTqhSgmORqG1JU6Zx7wcQZuHxI5t8l3KQjmKJI6AdqIyk+5jBeVmaSruE6HLZmqfW5yvsk7UWnVvuHPUYy2QTDi/aOfc1KDK0yQMJT2++thdauIQ2CBokh3ja4//lnAgNboQD2867eL+4RNrzSLTGi2qKhlGAlIxRWbaI2EZ+Fnd8mxzbXEo8SiMDFQjCyXroZW90zaZIespOpLnKVsFpBwD5Z86xNVpT5NycStupWs4+JNwLw/A4yuU9M/mJbjsgpCFYJUrIB+mM4+Wdtqd0WnGDuMSs1AsOBLHs84TblSLzDum/uiuSv+qrXuR9EKA+dSlAssYN8QCqQYHtvC0+dEdnIY0stNqdU64dKcJzkD1yCMUoEsZSR1L59vMHNtrN2fVj4AMigEjwgRBM7zPrndIrT/ACVjmEHCyDsn0Hma6nTuV3DiG3jJEqiAuVAlSIY5jSMK09Nu9MKSGAaSlLFCyynEfSp3SlIA07Cr2IcZi55he3vQ0KKZ/hbXsFfmmk7VsP8AL7juk8QP+JGG12RMyJ4FhQ1EJUO/lSrWOX4j1elQ8mDL/ZptsQHwrodqZpYH2sJz6VV5WKk66PycB4kqTsM1oVadU6iVr8YMbrNamn7eHHlYyKyNRqCtmBKqgxmD12xpE/RFWME75NHGoY15cQlVRZuJNd2RGLYP2hjNU07b8w9647lS2W6RJmjUo8hO5o116In5la8GMsHhiZxUqa1BkIjiE2OWFJzzVHO3oNutMenaUWIXJlbLNx4jzwzwBarXc7fdoiXFH3YpcQ8rV4zjxDPQ9RitoUonUXCDeGE+4r4YQOGzarYyhMibcNaVY+HKion5BORUW1B0YKO5IXbgfmB/9kKf/OXP+F/rS/6JfvCyHj/iV6FxSz7m4ULjNkEjoSex+6qay90YBDIwGOPmI11uEu6XFyc66VPODBx0wKz7LTYc2SgDA7XgtEcIWp5RyompL5G2Csp28iSxpAjygtR61R03piUQbeTCjVyaee5LhHi6ClWoZRuEP5AYOuKFRXySnKFdDTNJDr+ZBHMiiKlocTIZCkBHQg0XeEPB5nI7A8RytfFsdyNpnu4Wjzp+rVcYcTTo1ox+Zw7xi1c5zFosbYfmSF6GwpQSM/M7VIRm+kSbNSDzmOvs9tNy9xvNt4riEc50ER3AFNrQU41JUMg7jcdRgdM0xVXtQhogzb2OYS4H4Zb4Vl3WIg625D/NjOq3VytI8BPmlWr7we9WSsIpxKqMHEntltXCu3EkkNjTMlMpbHXV+LTkn01LV91VC7ST95YdmUeJ25t5eTZ7UUsw0OgzHsbajuG0juftH5p3oN9RuHiXgfMhgTE32gW6Dwyw37o2kSnWyXFreKnVHonKfhSOuMdd/LfP1OlrRkqWAdAgLCZUtsqWE9VqV0pgEYzF8YhW2TH7a0uPq/FSPCsnok+dL2qLPcOxGtPcV9h6MglxlMmSHDpfaTqGnopPnUo4bbjoyl1Jrcq0hafTJhutLICtGRvVmQo4Ig1HxGrgO+S4rCGJMV5cMu8tuQlslIWeiM9M79KV1mkcnyV/1E0dLeyjYw4jfxXEuLvOQ6wrksBJcPZOrpk0o2lvpYs46x/nNAOp6met8PmXKUsEBCT2700db40xMnUKC/E+k3Z1lBhNHAScE1yaZWPkMWaxupRRNcYe1oX86Oagy4Ih6b2Qwq2+b1CUlBy62obmlCn6Z8noxl7Db1NJ4DsJVHRI0RZLG7bzSzlQ9fKm/T9N5WNz4IPGJVjgbRHmJarbanVyojCYylI0LCNgoDpt51pWvRo6y7YUSqJuPE8RckNFSUtHl6iRvgjNedP8VJ5P5Z2/vz/aODRnHcsOyEKaEiOjnuhJDaAcbnz8vnXp6L0vrFiHgxR0KHB7lXVc/wA+F96qPxKe6Y3L4cuEh9T77nMUvdaldc1gPVZjce5VazmCH4y4jqmz8Q2INK5z3GAwb2tIHWElBOdz1FWVzmSaiox2JQmRm2m+Yo79qPW5Y4ESvQiVrcwpxZWSc523otzgDEoixqZS3JYEeTjXjY1lMWRtywoYDiV5DohMqjuJxnYKxREU2HcJKkQRIg5KFMZUVHcdqbS3sNKumMERj4e4WhC7W5+7QnlxHnAkrQ4prQo/CrWCMYOO9H0V7vbgg4+8KeFyZvQUmHF8Ti3Q2MZWcq+p7/On9ZqV0tLXOOBCVoWIUQS5dHVupVhA0HbavGn+JNbuyAMfbH/uaH6NMSVi4pWy64tfKCMqUoDPU9f2Ad/pXpPS/U/1iEuMERW+jxnAgR64XiU0I/DVqXGQMhEmZhCt+qglW+T1yQT5imXt1B9tSYH3MXmfcd8MXiBDE+6vNOrddGtXP1LUcbbHc/TpSRotrYvYe4tbWe4kOM/9obVjABGa4N7SIvLMiNryjHxUJHxzOjjwd7PjfOXMunvSIa460IW2tI1EHA65I+127U3pa2sPI9vYP5jiKXGbPtNH4S4Sj2Kwt2t9DElbL61peU0MrSV6kk56HGB801pqgAwRCr7RgQ2YbSW1ttNtoSpfMwEDGvOrPz1YOfOr8S2YF495Y4OuTqtllCBlPdepIH6cUDUgGlgYOxiEOInW/g12Fw5LuV5lORnUslaGUgZSceEKz3JwMCsv/h6lPJacSiVEDLHmZdMakGQI7sd1h9RyQ6goOD3wasF8Yy0A4xwZHPss5pKSkFevYVFWqqYwlaAxq4StzFscYalSOW86oFS9vD99JWW/qLh8KPmNkKgx8zbrPyDGTIbUytahhT7YSkL+eCa9KhUqCvUEPvJ7ovVHSRuArJIrzv8AEtNlmmXYM4PP9o5pSN3ME4WtSUISVFRwBjvXjqNFfc4VFPMfLKoyTCjaBAictPjdVudu/r6V9G9P0g0tC1DnEy7rN7FoN97vH9Igf+3V/wA9P4H2i+W+4/3/AFi1aZiLg2XkqGhI2FZNosdfbGdOyfMBvWcXW5OEkpQ31I7nyrM0iuzFbPiG1NSHDLE+8p/Bt0ci51JHfypo1DnER/Vmptp5ENcI8PN8WrfjLcUhDTZVzEpzv2FF0umZ3J6AhbLa7VG2W/8AZlcILUnRMDrwS1yEhOAVqJBB9AMb08+iDDuKBCsCcS2qZw5c240pzmHAKXUpISo9wPlSF2l8fErYCDJkri3mLyHSA8BWWQ+nfcOpZTngy1abSGSlDyu+ASe1Ve7yniMooxkzTbfI4hS3HatMWG9DSnHMluKb2HQJKQSfuNb2ga/Zgj2jqdaMfTDDpuTsdSZzFvYbxupuSpZz5AFAq/qGmfVaV6h2f9/aWpco4YwHJXyc6ilJHYnBJr534XRtjggzbVlIzmXI0BhMIOz0SApTowlLqmx6Z0q77dfMCvbejaI0Vb3yGP5mXqbd7cdQDxFx+uwtuh+wrYO4acdUNJ8t05z8ga07NS6naFOYpxMnj31+7x3/AHkrcUl0YccWVKIx5msq+gpYGJySJS2zCFfzPNIdj42ycjOOlUzhonxiELTBkXiUxEho1yHMgDIG4GT19ATULWzPtX5l613tibjwxZnrBEMFUoyo+dTalJ0qQT1Hyzv9TW5p6TSNuciOKu0YhgpwQodv1UxmTPSNqrmTKXurUmO0X0hbaXA8ArpkfCT8jg/MCuPM6VLo+21GXPku8phjdskZyrpnHn2FUsdEXe/QlScDMxHjCau7cSLuT5IK9KGm+yEDoP1k+pNY76s6jJxxFrCrHMIJfbbQzziDkbVjFCScRhHSvE4t0SXDvTdy5pLgVhKAM5GegFN06vZhUEm0gncJrc28IhCMl8KYckbNMadbqj5BINeo3gLkypbnEIpcA8b2cgAZdI2UfsjtmpK5lwZUulxnRIi3YUASXBp0o16dRJx5GqlQoyBLHOcSnclGcwlpiTItkx1OdQ6JPn5dfKr4JXAg3HxmKv4B9of/AJvE+8f8tL7L/wDr/wB/2i2L4i2mZKgsER3PxZOSknpWSuqNZxLoxUQ3F4iMfSjRlx1YSkI3yonA/TVqXDvwOTGDeSOYzcM8GJmSDc7qy8zcWnioNrIKFJxt8+talGmCDc3cX2bmyexH22W2LbWi1DjtsoJKsISBuetM/HEKABwJM40NZXjcHP1xXZlosXmFGly3VvMiQVp5YCt9u4HkPOuZQwwZU95mM36Em332Q3Fdwpl3oElOO+MHtWJcoVyhHEJ+nDjKmGG5gm2/KiUuIG5FZHhKWcdSHRlXmNvAF2uNyb/G3i7Tig6fdY0JCG2gOy31pGTjfAUD869VQxZBk5gEJM0F1oqj4bSkuKTgFayoJz1JV1x6DGfSjmGEj5TKm160AhCOS2pQALmwyfv2+hoBqR23Ec9S4YiCuJJMa6mTw+zKCJBZCyU4IB1bA/IgZHqKq5FhNSnB7lC3OBFGFxOmOmRZ+KrWZhbBadTsSr5pVsfnkfWlU1pB8d4/rKK43bTwZn7ot5dkC2NONR0ukpbd/KITkgBX0pO9WD5zwepTUVsnPxPggaynGAdxS+eMxaab7O/4MpZbLLiWLutOl5LzpBWe+kE4I27b+dbGjNGAR9UboZAPb3NFQQDo/RWhCyCfK91bGkZJ/RWN6v6kdFWNoyxh6KvIYF9+eBJ1nxA53rxyera0Pv8AIf8Af4mh+nTGMS3CliYvQ6QGkIHg6An9vyyPr29p6Xrm1lW5hgiIX1CpsSveYUK5lBuUxlENg6gyHQBnzV607dXU/wDNPA+Isy57iPx9Jsa7P7pZoLClpUD70lsJ04Odj1Oenlis23U6XPjqAz94GwgrgCZ4xdEO5S6NBR1z2xS76cr1BA5hBEqddHWW7U0485q20HfbvVKdNtbHzChXYe0TT+A7JcIklc+5sZcfb0hxaiXEY6g58/2VqaGq1WL2fP37hkTYOYYulnmSOIbfMXLW5AihShEwAOb0Cs99ietPOGJB+JwQFskww+lXJToOk605+WRRQZaDb9bUz7haVJdW37vJK1Fs41J0K8J9CcfdQ23HGJwx8wxyk/miiSJ+ZLy77okBp7GfKvO6dfJ2IqRHb2YQYz1yZfnSmkuBOWmHUDDmR1B86e0KobGPyIwaGRVY9GbU4tDDRWrASkU3qdRXp6zbYcAS6IWOBBD11eKiUAISOnevE6j+I9U7/wCFhR/eaK6Rcc9y5HlGXC5gASTkV7DQao6qhbSMExK6vxuVgufITaIplob5ywcFStsZ/wCu1E1eo/TVGzGYuxwMzJuI4Lcu4P3J1YS8+rUoJGBXnRr7L2JYQQJzkQc283ChKLhyFqwKY2ll47hC528mE7Td4FtdQ7KTLkxWQVphIeKW1L81JzgjvjG5/STR3vW2LCcfEAGAOZoY4pea4Tc4hujaWkvI1x4qD1B2bTnupR3J7Dtsc7IsIrLt/SH3+3MtSpoZv1iszr/Mm8syHM/aVpUOnl8e3pQssLK0bnsk/wBP/ssTziZjAMx/i9tMB0plLlKBcIyDudWfPbNZtAfz8HnMG+A3EfOLOHkXK8JVpSmQ5GGpwdMp2z+kD6VfX6W23Ur4+iOf6QxVGXnuZvebM+zMcbSQJTIGlZ2Dgx0NAL+BvFZ1C6RGcFG5EoMOc9GoDS62cLQeqTQ7E2H8GJ6ig0t+Pian7PolwatbbobhpiP5Wgknmq+eO3zrV0NdqpyBj/OFqBCR3Q3gfZBrRloMmvIeW7HaeDryDlbbWpYR/aPRJ6bbGvN/xBpnupDJkkfAyeI3pWCtzA0mQlptSlrGkd+uflg149KiW245mqMdwnY7PHkx3JNxt8Z1T3wKWkOEt9uo6d8ete69J0YqoG9eTzMrVW7n4MLKebipSxGabCcYSlGEgemK2QoEUJmfcfWR1m3T7ngJ21lBwN/SsjWaBfJ51bv4gbV4JmGzH0vlTqRpyPF86PWu32mAWOnsXg3SbfTJgy46G4eC407klxKs7D99G8eX3L3HquFzmfotA8IyMHuKanT1YGnJ2xvmoLBRkzpQclxSPywznNZ3/F9CCf8AEEN+ntPxPGSHX0lB1Jb7+ZIpym6u1d1bZH4gmVlPIlvln86jys/KjUd28TWosZsrfcOlCScVlVqV4ER3FjgT9GWC3JZtzEd60wUBtIBCFhWMfStSsYXrEcJJGDDEtjmxdDO2nfTnb5Vk+t6KzWabah5HP7w+ncI3MGNWx+Qr8bltvv5mvMaD0G+1s3DaP85oWapUHt5MsolspdXCiJCnI6RqQTvg9K9xTUlSBF6EymYk8wTf3G32wu4xgltG3TOKpqjSqg3/AEyhG6ZRxW7HffW3bFrLOcAkd+9YpSlbiavpg/8A+YuX94NiPGQdkYJpmpezBW8DE+LqkzkNgEhxIzQtoNZP2gUBLS+/McmTYNqfkue7F1IwVZCBgDb5AYHlVqixTcx4hyTu2zX5FhbHEsfiByWt6U2ylLSh9nw6frkE/eaR9Z9Qt0dqipskjP7f/ZqabTrZ72lmOwxFksusRW9bZ8OE71hel6q9dWrLkknmP21oazmGZalI1yC1qdUnCUk9vKvo4ORmYpGOZmfFsC5xh+E7imOkPOYCUOZUNttu9YGs01m42v8AMJXaVA+8SXHFOOqmNIwpJ0ugfaTQ1AA8bf0nVWi3NL/0jRZuMLraYbcVhbLkYA8rmN5KM79iNs0WvW21rsHxFC9lZ2H4jvwxCvN6aFwvs94Rnd2ojR5YUPNRG+PTNaFAtvUPYcD7DiFQN20bG4jLcX3OIlLDQGnDQ0hA7gY6H1pzaMYELmUzaYMmU3Ibjt4aVy0aUgBCQnIx8lAEUL9OmcgS2847hlXhTtgUcCUirer4lptYlwQWD4eejCsHyI6jP1oF2oWnmwcSCeJivFFy9zulwFuW8YcpvAS9nw5G4TntnNIMarmBrPAijkhuPmJIQt1HLbSVKUcJSkZJNN9HMsoywAm2+yrhVmPAalzbVPt9yTlJe1kax8gf0EVYVhzzmOH2jGJqzIdbSElwuf2hvTOJWUbzIcDQbIKQeuD1ry/8S6mxESleA3f/AIj2jQE7jAyj91eME0gJ43cHIjzXLypKlAEJ3r0P8P6h69R488H4gNVUDWWPYjJ7wP5t3/Ca9zkTHxMGsVlDTiFhILihkZryl17WtsWI1D5mv8KRH2bYEyl4QlR8KcAH6969FoarKaQj9iMqOIaakJUjUlQDYOkeRpvEuJyXzrWrUOUhPX1qOJMX7q24mWzcYaNUplsnw9HU9dB/Z60MOrElTyJzKRidyJ8a9WdLkc6w71SeqD3BHYiltXWNRQVEgGZs3w649xA82s6Y6E68+tYWnsAG1vqEtTSGeJN+irVdXuSCtIWUjFaNNo28xTUJ7ziFpLLbXD6pAAEtBxv160tXhrMEwihRQT8wz7POG7RPkF+9yEvTErC2G2ndSceuO+fOtiqpCuDKVoo77mwIt7DMdOkFDadgkVn6r0LTahwx4xNCvUNWuBJYyY7etpQKHDsVE+dN6P06jSD/AAxzKWXNZ3Ffiu9R2bdLbbluonJBQxy0/a8znbFdb6hSNyqfcOIpcSFmU3CY8uCJcp9bz5XpJWoms3e91uGOYClwoJMrwi8uMHm2iWyrG53UflUWlQ2wnmQhJ5l9MV+GsxpTKmtadbYWMbGgOwYbhHdQpsQWHv5mq23iGN+BLXBamNOXCQltoNMndHQHP5uB/pW9TqU8aDOSccCQLFOBnmWrzeWnLwzw5DdTzko58vQfgbG4R9ds+h9avYxaxa1/rOLe7aIQVdGLbCtzjy0hEuWGQr1UFY/UKM9gXH5OJORKvHfEVstFknR57qQ+9EcLLRyC6cEAA+ecVWxlAwZxIUczLbNx62/anoV7C1vclSUupTkO7bZ8lZxv0oJtR6ilsClnGDEviG4LneNwoGBhITSGlqFfAg25MEQebz2lMKKXQsFCh1BzsabdgozILFTkT9G8OOcQyIEZS5SAgJHMeebypXyAxQdLdrLxu4C/kRxQTyY2RitKRzXlOHuSAK1OfmTicS2G5iSGxlQ+12FZ3qGgr1texu/g/aHptNZzAj9snpX4G21A99VeYb+HdSDgEGaK62rHOZNaLK8iYt2doWABywO1bfp3pA0zb35MW1Or8gwvAjDj+qfvrbxEZjLMjkMpUkKSlIwD5ivClSW/MWUEDiMfDfEcQMOpnTkIQFkIQ4sA4r0/plxFOyxuRLhsE5jAqQmYGlx3UqiDGjSdiT3rT3A9Qn7SxzGn5fJSctIG4HesQaq1vVfGPpA5jpqA0+TImV8l93l7JCvCD5VbR1Eaq6z4Jk3MBWoihxFcf4O3I3OFoxKOl6OrZKj+cPWm7HNR3D5iZGeoATxTLuK5CuShmQE7JSchQ9DWFq0DXeUHgyBYyxfiXuPEcW9KikvJJwkjO9MCh9w2niCDANkwU7xA69dOaqMOUs4KPIU0dKpQ4PMjf7ixjnYeJXbWlCY0OM3HxgKLeN/P1qE1llS4xky6nIyeBNCi8Y2xVvTJlS2g6E593T8RV5AftrQTXVGrexwftOLARClcaXuBcFXJCmn0O+AodTlKR2xjHSkNPr3axif7Si7s5Jiw7c5EqauVOlKddkuFRSBsjPkKDaPIxbGJFgAHuMP3fhlv8GsONzUrYUQ4Dy+oPTvQ2DUHf3mUapQO5SUyhEVUeNpbcG6SNgk0sCxfc3UgKqy3eLmLlAiGYrE2PspQQdKh3/fUqG3n7Rhb1xhouF6XHUJEaWFFtepC0akrSR0IOKdr2qwI4MUwQcqZ3w5xK9Y749dXWzNcdZcbVzVnKlK3BJ77gZp6qwo26Qlm1iTPLnxfPutjttolBIRBKlc0E6nVb4J8sAkVLuWQLJa0sAPtOZd7lX2cyb9JVISGgwlZAGkDodu+TuaXvexl3DsSd5Y8wCtpUeUW1fYVjPmKIGDrmVIIMouJ0vuJO4ztRwcqDLfEtWBCl3hhA+ELBOaHqiBSTJbGJ+iOH+JIrdsQmU6pSkbaUtk5Hah6L1GlaVS1vcPxHFcOB94zJeQ7HDjqC2jGdKv21rg5GZJGJ3zwhvmEBDaRn5CoxOnsaWiQSUHKcDB867EievzGoy0h1xKSoZAJxmu4k9zn8KRf55H31OJExCOmZpBuLjbKUpzqdVjNeLfxg4rGTLnTMvLcQVNfj4WWChwKGAAcAHzFNVo/G7iCsdW4WPVsuTNshRVOkJbKBsKW0WparUNnJErv6Bl53iKLGeEloKUtaT4ANzWqNZpjYbB3GBYSu2ULb7QLVcS9FeWuHISSMrTt99aCOoXJ4zBNaM8xG4tvNxXd0oStmdDa6aE7n6+dL3Gu0YziDd8nAMqM3WIiWgs6kjuFDBSfKkG09hQ5lfKM4M84hZRIU3IiuAa+o9anSMUyricVz1PrZDDkttErSltsFbh8wBmuutwhK9mcic5bqEVy/wAJu61rCQyrQ0wkYCRiqPvVcY4lXuLn8StOS4gFTTJGjqc1FRU8Eyv5g1cqU/pjjI36EU14kT3GWVyIYtFnfm3Vm3NNgyHyAlRHQdyfQDJ+lCTNxASdaC+MRguMGTEiSbclwvNxH1IbWUYKkAnO3zzQ9QSj+M9CUOQu37RdDuCErBUOx7iq7ftKBscSQqw0VIJUjH/WRUbcmXGMcQTcHmlt7KIPqc01UpBkEj4lEIS84EISrmadW24NGyVGT1B7CepWWnunf1FEB+8rPW3AQQquI+06TLcQ6woObujdKvP0qgBVuOoUHIlaWlCmmnEDCh4V0VCQSDI+JZbajoW3ynCNSfiHUKoRZyDkQZ5jBF4vd4fSz74wJK0KCkgKxqHrS1GjV7xavQjOnJVuY0WT2ts3e+IbuzSYFvQ2pSQCVlSh01HH6K3C53gnhY2rKcyDiv2mJuK2oVuCmreXkc95excRkZGOw86FbcX9qwAvU2ADqO7vG/DVqgB0XOOslSUEIWFEE/uG9MlxtzGdkVfa1xDb5zVuYt8lDziFcwrbVnQCNtx50nrMErj8yhfxsIk/wgn/AM45/iNK7m+8a9kK8ct+8tNJUc7jZPesn05irEw+tfNfMq2jhx4liVJUlLaDkNnv86vqNcoyi9zG6IYy+/BeS/reaWphK86e2PSgJapXAPMIo3HqXbm6zHX7wxutbOlKR2oFKsw2t95c1lGyJnCxJivOSkrxqV0r0g2OoSKOYx2Blu5oC3HOUpvcr7Gs7VMaTgDOZSs5bmAeI2Si7HkKBHQqHQ0/o2zV7pc4Pcntj518p8hTZFDuQYyvchbdpwYXk212My7MacK462SATvjOKTS9XIrI5zD2/wAsmUuHffX5bzkSBKmBCApwMNlej54p63TtYm1YvUOZrdw4Fjybe3Ot08t8xhJCHUakrURnfuAenQ1F+l02kr8rtgD/AD/+xxa/Jwg7hi4Wa23Xie13YpShcUKS4kpH4zbwf4Tmq1eraLVWrg4/eGfR2KQ8IotDDFxenw2WmpCmAw0vT4W05JUsjuST9cDsTWslKK5cCAOfiAeK5jJszzUNgONN4Tz84CVDb4vtK9BnuTQNbtNRGMwFpwuBMchXFUtbrbyUh5Byf66fP5isuygIAV6gxyOe5M88pOrSrfGQR5VRVzIP4gZ1aXl+EYUT9DTigqJGcz1pxbOUHONwpPlXMMyQSDiTtstKBSgJSFnZSj8B/dVGZuzCEAylNbMSRyZGEL6g52V8jRqzvXcvUG1TCcBXnU4lASJG44CFJHWrAfMuORKofLWVk/D0+dF2buJcJngQhw9Znb28uXNWsRkHqOqz5Cl9Xql0yhE7hGIQYELTLbaoroKVpZcAI/KEnHqKVr1F7jnkSi2Y4gSczobKUOtuo/OQf1jtTtbZOSMQajDZnljjxpDy25WMFOEk+ddqXdFykIxIPEuSrUq1FwJOWXMKQf1igpqBfjPYnO24Sp7yr840bZKbm+8LvuzEOhLjq1lBzhRz91JqtZHAktbYeCZcdvcnQ0FHCB3FBXSpkwRJ+Y72u8/hKEOWxqbbGFqPnWHfpfC/J5M06nLpxFy5vuKvkcREOKZ1gLATnHnWlQgFB39yRn4Mh4+jRXJDTUNKUOJTleOhq/pTuFLP1FdU4LjAjXwTwtGHBipiyl2QoqVpzsAO1H1FfnVrAeRLVVDbuPcz+8tiLNWrKFoUT4PKiaZt6CDPEscNyWHHC2/GToc8IXjoaFrEYDKnqDBB4Il+LDuaJcm2tMLlRHtghPUZ8qovjuKMPr/1hQSF2jkGa7wNYrLbkrl2aJNt7jyQmRGk6xkjpkL8sndJxXpkUBfb8yyAfAxDN6Jy2kbJwTXkP4oZt9anrn+/+/8AWamjA5MBvbJ8yMHAG6iegArzlKNYdq9zQ3BeTCcciHARHfCZMnSXFMcxIO/QYJ38t9tq+k6RXSlUs5OJiWlSxKxL4knytDkmZw28tDHR2VJCm0DpshtWkDp5V2qIA3FM/wCkQuz3jMRGbIkPLmqWhSnFFYDSNKU57AeVYVutLnbjE7A7EXETSmSkPNgoTstPTIp81ZXiUDYYEyk54lHHTO1GHAlT+JZjNyHGnVoYccaawpxxKCQgf1j2FVIBl1DEdScRZCoipbbLgjpXoU5pOkKI6Zqn7ywDYzjiV58SVJtqXFsr5YVpadUk6SryB/ZV6iEbd8QisVGSOJFZIMqW6YLbanH+oAOwHrVtRYq+/wCJbx+T6YWm8PCKn8dJHNHbTtSdesLnheJ3g2dmLire7IklkLSOuknoTWkLlVcyVG0xn/CkVmG3BiOFuOykIKwDqUe59Mmsz9O7ObHGSYscsZXuLUVMdLjYUQrYLGCPvFXqNhbBnbSIvOOBUhYT8IGK0AuFhNuBK++qiS/xLSJEh1SG3HVrSNkhSulCKIoJAlSJa/Br1C86ynMeOLrS21b2pEfKVtHST5isP0/UlrCrfMrYMDIixBQZa+S5061p2nxjcIMe6EnLjE4enOMxVLcQ4kajnZNLiizV1hm4xGa8K2AeIf4fuAZCnENqf5wylQ7D60jqdOXO3OMR5Ace2LvEj8WbpREQ4ZZXlzySPnT+jR6+X+n4il23+sAwuIrvZVuRok11tlR8bXVJ+hrV8SWp1OXO3iTSZBloS6FpVq64pZE8ZxF3JHEJRbuz7qmHyOWrbSsedLPpm3eTOZTPGI9cJ5vDjDS1rZU6vSVoTkjAztSVOl36sV5x8wqe6avboAhNhJmzHx//AHcCv2V6xFKrtJz+8ZC4nc9lD7ZQFFKsZ1AZIFJa/QVa1Alnx1D1WNWciA4MpuSm5P25pSjbpRZWNlLeAbSo4z3yo7enrUaTQ6bSgitevnsyHvaz5iJxX7QXLqr3ezrS1FLOFOvR0lalHunOdIx9flVb9YVOEERuvKttESmUSmysyZ78lBT4Q84pePvNJW6lrcAwLHd3IbbflQxyX8lKVEJ88VS7Riz3LLKcCDLmELkLcaBSlaioAjsaapyFAMk89Ru4F4DfvPuVzmBDtpW6pDyG3CHEYyAT6Zx0NMKhbH2hqqgw3Ga3wrwZb+HIk6E2pchuaolfNwQUdAn6A0zXSFBzzmHUBRhZVtnBzEXgl2xSWg4Oe4QSevjOhXzxpqqVDYVaSVAG0dS9K4Rtz0SzQHkJMK2K5pbPRZCSPF9SSa7wDaE+PmdxMylcJ39263XiDhdhiHCdWVR0OYy+kbZSnBAyckZx1oHiFpyF4HX/AKnDyKTz3Ee4cQzVylt3OKlLo2cGgoUD8jS/6Nc7lMo1jHhhzBUiYpQCmwgDVkKSMKFHSsDgypcsoWRh5tz8YBoVnfJzk1baRxAuDIZEhOkpR1PXFWRD8yUQ/MhZB2A3Uo1dpdoxX/hxy02yFLV/4ow56HtWfpdZ57GT+0krwDADZwrUOo6U8ZQyf3l/+cV99U8a/aVmxXSJ73b3mxvlOa8dRb47AZZqyynEToSI8NoOStgFb+tbFhew4SLqB8wFcZcOVcluMI8PqKfqrsSoBoUjBBEOMT2dLKWlAIA8XakXpbkma9WNvM9tsdxxcuTGa1DfFRc4AVGMz7UBY4gh2zsyYin0KKpil7pztTi6lkfafpggwPAlaJZZ7UgpMVZB8qLZqqmXO6VYhsCeuRUh9SFPpQ6k4KFbEVAsO3IHEoVxG22lUSzxhrOskkKB9ayrGJ1BZeMTviGbPxVxLKuLdjtjrKFvK0IfW2VuDzJKiegyelbFGqtZFUcmXVn6EMcSe0NFiim12LVNkoQEuT5BJBV9o4+2f0b9xTLalR7VOTLNcAMLE/hHji48OGYG0IlIlkuKDpOQ7+fkdfUd8DpS6XsmfzArYyHjmLboJKgeqT18x1pcH5hNQoYLYPmW2HUrbTgnGPtUB1IMX/AnybexNkNJdQQlR8RGxqfM1akiErwCCeoV4PTaPwqUcUMh+G43y0OLJ/EnOx27etMUvXuw3RhqnBYgibtYLPDstubiW1IEdOVJPUqB33Pf51rVoqDAjWPgQi4UNpC1qCQnzqt19dK7rDgSyqWOBK6Z8VSyOaN1A9/SstPXNExxvx/fH+kMdNYBnE4nxzNirj6ilD/5VQPRvuPqNvqa1G964Hz/AKQI4PMrXFMt1rl29lsqSn8Wlw6UJ8s+npV84GFEjGTzMT9pfBT1sYcvd3v7Mm6ynBmOGtOvsdO/QDHbtQGDj3NBuFAznmZdlxCyFJOk1b2kcSBtIkuhbbCXsZHr3quQW2yPnBkeoOHUEhOewq2McSSMTuO4WnUuJ6oIIzVWXcCJUwveOJLhe2W48ooDLRyEoGMmlaNHXpzle5bfxzK8JlhLiTKClJPVKTj9NXsZseyALcw17laf5hz/AI/+lJeXUff/ACkb/wARui8VWxcRZEoJJTgpPWshtBer4xD+QATPLnc3X5ClgkIB8KfSvQ00Kq4gEWU231ualaAPWjFAJYqBJmXeWnGSaoy5neR8YEJReIZcCI80ysBLgxnG4pZ9FXa4J+JZGZuzOLFKbdlJL2sEeLbvU6qsqntlXVBzHWzzTIkhSiQgDYVi6irYuIBO8mKHEFpm3HiSQ7FSEtkjxk4FbGk1NVWmVX7jYcbeYdlq90TEiFWeUlIJ86QrHkLP94s3eJXgTy5IWUuKakjUEqQSCQdiPqNqMytUMr1LAZEcrRw/EuNuLd3SGVv7R15wtKvMfurNXU4uKof/ABC10gqQ3zEK72161XF6K/gqZVjWkbH1rXptFqbhFbEKHEqrC1pGRqURtjvv/rRBgQwOdPj7GEEWmY3BckvOIAa3DR3Vj6UsdTWbAijv5i56nEKQ4mShOcEHPXNWsQbSZIyJsHAXCcBqCZlwhJfdf3SH2wpKE9sU/o9MrV77B395pqq18p8x/SEgDR4cdMVoHgToCu7zjj6m1bBHQftr5761rLbtUyNwF6H/AH/rNfSoqrkfMGDI37DvWT3HOIXt76/wfrw4tJWQlLaCoq/cK956M1n6Nd3x1+0ydUqi0gSpxAxfprCG7ZcY1t1HxrWnUUpx23xmtpvJj2RMhfkzCvaBw6/aru0F3wXiQ8DzVkkqaOdgdz1ycCl7G2/WeZTw+QgJE2Q6G1rZU2StJwcVKLkbs8ShpZDhviSMqCrbgnfWRpqrDFsizsYkjVinhlK1htvVuEqX4seoqG1dW7Aku6gz52zy2WkuAJcB6hByRULqa2OOpCsGOBII7azMZjqQUqUsDSoYojkbCwlth+ZdfbKHlpOxBINAU5EWnP1qZGI0/wAH49s8T24Cckmsr9a93CyjbvmCpceFOcyhRaHljrTdb21DnmWrIHzK0i0viGp9lGWWlaTjrRF1Cl9p7MOwG3InFusdwuDmllhSU75WvZIxV7NTVWOTIVC3UoOjQ4to4UQSMjvRxyMyuJJa1vRJyVvNnlr8OfLNVvC2V4B5EKygrNMtEH3UNLCQoqTqxXmNRbvyINF2kDEFhiddbo6mAypQSo5IHhFPIqpWAe4WvTvY2RI7/aJcd9CngorUQBjcA+Rq1FgAIIxJt03j5aXHkxbVFbSGQXFDJUR1NKqXvY88RRsiUWLtIfuMdb76jylhTefsmmDQqVnaO5K2HcMmNnEyo2Grk60laHkgKzWXpy7OUHEds9uHik/HiAtvMZSh0K0g9j2/TWor2cq3xAMFFfHzLNhmLW2svjCVp3KuhoeqqAI2xEA4ipOv7sec4EMtkpOM6cZFatejV0GTGaqsqDmbz7MpUx6zJM2TCLChmI00cuhH9ff7tqc0eRUAf98xqv6BHJpbhPi0JHzyaZYS4lebCTKWVNLHN756V531L0ZdZYbazhvn7RynUGsYPUqs2ZLilmU7lAOAlHf50novQACTcej8Q9msIGEEmuDkmOytUJht9htIwy2rQv6Z2/VXqVXxjCjiZ590Tb5xtY4cZyLxBYp6HVggMusA6x6Kzj9NQ1tbDDAwTOU7mHyFtvrkIjBbDK1kto1ZKE52Ge+BtShwG3YzFltKMSsEe6uMP61KKvXzpryBlxCNYHGJanQVx7dEuJJCXnVJIx00/wDRoVdoaxqvsJKDjEflwCpKFI8SVJCgodDkVgeXaSDFyhzJI0DQsLIHgOao92RicqkHMaExG5cZElxtDqFHuPCT5Z+yr16UOmllXf8AEcJzzB03hywyVqWgKbKjhX4vxtq/rDv9MGnlcIAVc4/0/eBZVMq/wJhf0yL/AITRsWf9YlPGPvM8XdLs4tapgU8g7bDYU2NPpwMJxCFVaH7YluRZTMTpQ4y+W3M7jSQCD9N6UvG1wv3kYHj/ADmGrUliBFdZlKDhkOBRPUY8xWbeWtcFOMTgVRcSzd7tDRZ5EGLlK1AkqQO1D0+nsNwsec1wIKxM4ThWydPLNwmKjPKOGVKSNBPqa39S1gA2jj5la9vTQ/dbRKhyDFdipcHUKb3BFZ4cA8nEIUcnCy/CubbMVuNLDiHEJ06iMZHakrKCzF06nLYFIDiXVXViBaUiCtXM150pONXqTVkFjHBOI4+oRKh44E4bkS513ktFhC0O5dWcY5avP60zq0VKQc89RJLbCSR8xhkWuOz/ANonPlzQo8tBGwzSBsYKFT57lrdpGTIZ9tgNwubFS0VdSSN81K2vuALRdwFG5ZG04i58OOxbjlPKXhKh5elc5avUh054jQt86HfKXuyIk1uVNS0iKw2nkNuLHXzx8v10wrl0ITkk8wL8GULldV3iUhm0sctIO7mnYfLyFMJStIL2/PxF2O48RWv1ndZmrUtQU4rxqI6HPetLS6lWQY6l67cDaY02Xje8cN2uPEtzUEIcbGVKYKnFr6dc79B2olNpXcFHyZdbW+lZq1gt91bt6btxddHFOFPMMcYbaYHqE41H55ppdxG6w4H++40PaOZb4f4hbv78hNpYcRBYOn3lwaS6rvpHYDzNSrhz7epyuCMiF473vNpcdQrsvSQfLP7qlWDLuWW/eLl2uDi+EX73aZSdTKeYWycpWB8SVDsev1qpszX5KzxKE4BiDxD7RId44aetM20rMtWC04pQKGz5g9fpihPatqdcwJt9pEzlSdJ1J6UDOeItJcasKG3yquccSZxcnudDTEUpRAUFAHPh69Pvq1K7X3wtZ28ySHfJNqhKjMvLUCnDYK/yZ8wKrZpEvfew/wDcuCzHMM8L3m4Tkuh88wpAAcx1J7Gktbpaa8beJL8R74cceitKY1Esu/ElW+f9aTp1GLNvwficnWJzNZUlwqZUtJA+L7SPQ+Y/SKqUKHcn9vtJxk4lT3S6fm//ACoW1f8ApP8AYzvG/wBomQf4ov5VrW/XKjqWOGP5Duv96P8AKqo1v8yv/f2nf/r/AKyx/wDpx/7oUufrb94vZBsj4nv7FMp0J1cDM/k3adbsSzdzV7h/I8T+y1+oVi29mNjoQNfvyg/sJ/VQ9N1I1f1D9oOZ/JCjt3Fh1DfA38cun9hv9aq7U/yIan5hPiP8kr+yKz6/5srZ9EEp/iSflRD9cWP0y5/4EX5UL/8AJo9X9Ai7xl/GLd/c/trR9O+l/wB4rqOxLfC/8VV86DrvrEqkq3X+VP8A0FUXT/yv6yg+uAF/ytw9/vDX/wBgrW0vbxrTfXP0Xxl/Ig/v2v8AMKL6n/yzf0/1hX6gb2f/APd+T/ePf5jXaT/lf6GRT9Ihaw/911f2HP1mp9P/AOTT9oZu5jSv5FvX+9I/zUrpf+XP7QL/AEGKM38oj5Gr19GKfE9a/JqqD3OHU5Y6fWpaR8Tm6fx9/wDvDVqfoEKOoHd/KqpxeowvUduBv4qP71X6hWJ6n9UG0e2vyJ/uzWAe5ZYZtX8be+n7a39L/Nb9h/3hk7hmtiFn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4102" name="Picture 6" descr="aspress - Mała roślina wielkiej moc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722110"/>
            <a:ext cx="2524125" cy="18097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543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420544"/>
            <a:ext cx="10515600" cy="1325563"/>
          </a:xfrm>
          <a:solidFill>
            <a:schemeClr val="accent2"/>
          </a:solidFill>
          <a:ln>
            <a:solidFill>
              <a:srgbClr val="00B0F0"/>
            </a:solidFill>
          </a:ln>
          <a:scene3d>
            <a:camera prst="perspectiveLeft"/>
            <a:lightRig rig="threePt" dir="t"/>
          </a:scene3d>
        </p:spPr>
        <p:txBody>
          <a:bodyPr/>
          <a:lstStyle/>
          <a:p>
            <a:r>
              <a:rPr lang="pl-PL" b="1" dirty="0" smtClean="0">
                <a:solidFill>
                  <a:srgbClr val="0070C0"/>
                </a:solidFill>
              </a:rPr>
              <a:t>Nasze atuty</a:t>
            </a:r>
            <a:endParaRPr lang="pl-PL" b="1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093480"/>
            <a:ext cx="105156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pl-PL" dirty="0" smtClean="0"/>
              <a:t>Praktycznie zorientowany program kształcenia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 smtClean="0"/>
              <a:t>Przygotowanie do pracy w sektorze usług językowych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 smtClean="0"/>
              <a:t>Doświadczony, specjalistyczny zespół dydaktyczny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 smtClean="0"/>
              <a:t>Współpraca z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dirty="0"/>
              <a:t> </a:t>
            </a:r>
            <a:r>
              <a:rPr lang="pl-PL" dirty="0" smtClean="0"/>
              <a:t>firmami tłumaczeniowymi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dirty="0" smtClean="0"/>
              <a:t> praktykującymi tłumaczami </a:t>
            </a:r>
            <a:endParaRPr lang="pl-PL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pl-PL" dirty="0" smtClean="0"/>
              <a:t> jednostkami badawczymi i naukowcami z Polski </a:t>
            </a:r>
            <a:r>
              <a:rPr lang="pl-PL" smtClean="0"/>
              <a:t>i zagranicy</a:t>
            </a: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91385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048038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pl-PL" dirty="0" smtClean="0"/>
              <a:t>Program studiów – przedmioty specjalistyczne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>
                <a:solidFill>
                  <a:srgbClr val="0070C0"/>
                </a:solidFill>
              </a:rPr>
              <a:t>II rok, semestr 3</a:t>
            </a:r>
          </a:p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>
          <a:ln>
            <a:solidFill>
              <a:srgbClr val="92D050"/>
            </a:solidFill>
          </a:ln>
        </p:spPr>
        <p:txBody>
          <a:bodyPr/>
          <a:lstStyle/>
          <a:p>
            <a:r>
              <a:rPr lang="pl-PL" dirty="0" smtClean="0"/>
              <a:t>Wstęp do przekładoznawstwa 1</a:t>
            </a:r>
          </a:p>
          <a:p>
            <a:r>
              <a:rPr lang="pl-PL" dirty="0" smtClean="0"/>
              <a:t>Pragmatyka interkulturowa</a:t>
            </a:r>
          </a:p>
          <a:p>
            <a:r>
              <a:rPr lang="pl-PL" dirty="0" smtClean="0"/>
              <a:t>Gramatyka i stylistyka języka polskiego</a:t>
            </a:r>
          </a:p>
          <a:p>
            <a:r>
              <a:rPr lang="pl-PL" dirty="0" smtClean="0"/>
              <a:t>Tłumaczenie tekstów użytkowych</a:t>
            </a:r>
          </a:p>
          <a:p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>
                <a:solidFill>
                  <a:srgbClr val="0070C0"/>
                </a:solidFill>
              </a:rPr>
              <a:t>II rok, semestr 4</a:t>
            </a:r>
          </a:p>
          <a:p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ln>
            <a:solidFill>
              <a:srgbClr val="92D050"/>
            </a:solidFill>
          </a:ln>
        </p:spPr>
        <p:txBody>
          <a:bodyPr/>
          <a:lstStyle/>
          <a:p>
            <a:r>
              <a:rPr lang="pl-PL" dirty="0" smtClean="0"/>
              <a:t>Wstęp do przekładoznawstwa 2</a:t>
            </a:r>
          </a:p>
          <a:p>
            <a:r>
              <a:rPr lang="pl-PL" dirty="0" smtClean="0"/>
              <a:t>Analiza tekstu</a:t>
            </a:r>
          </a:p>
          <a:p>
            <a:r>
              <a:rPr lang="pl-PL" dirty="0" smtClean="0"/>
              <a:t>Tłumaczenie tekstów publicystycznych i literackich</a:t>
            </a:r>
          </a:p>
          <a:p>
            <a:r>
              <a:rPr lang="pl-PL" dirty="0" smtClean="0"/>
              <a:t>Tłumaczenie tekstów specjalistycznych</a:t>
            </a: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38130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pl-PL" dirty="0"/>
              <a:t>Program studiów – przedmioty specjalistyczne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0070C0"/>
                </a:solidFill>
              </a:rPr>
              <a:t>III </a:t>
            </a:r>
            <a:r>
              <a:rPr lang="pl-PL" dirty="0">
                <a:solidFill>
                  <a:srgbClr val="0070C0"/>
                </a:solidFill>
              </a:rPr>
              <a:t>rok, semestr 5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>
          <a:ln>
            <a:solidFill>
              <a:srgbClr val="92D050"/>
            </a:solidFill>
          </a:ln>
        </p:spPr>
        <p:txBody>
          <a:bodyPr/>
          <a:lstStyle/>
          <a:p>
            <a:r>
              <a:rPr lang="pl-PL" dirty="0" smtClean="0"/>
              <a:t>Praca dyplomowa </a:t>
            </a:r>
            <a:r>
              <a:rPr lang="pl-PL" dirty="0"/>
              <a:t>– </a:t>
            </a:r>
            <a:r>
              <a:rPr lang="pl-PL" dirty="0" smtClean="0"/>
              <a:t>seminarium</a:t>
            </a:r>
          </a:p>
          <a:p>
            <a:r>
              <a:rPr lang="pl-PL" dirty="0" smtClean="0"/>
              <a:t>Tłumaczenie ustne</a:t>
            </a:r>
          </a:p>
          <a:p>
            <a:r>
              <a:rPr lang="pl-PL" dirty="0" smtClean="0"/>
              <a:t>Wykłady monograficzne do wyboru</a:t>
            </a:r>
          </a:p>
          <a:p>
            <a:r>
              <a:rPr lang="pl-PL" dirty="0" smtClean="0"/>
              <a:t>Praktyka 1</a:t>
            </a:r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0070C0"/>
                </a:solidFill>
              </a:rPr>
              <a:t>III rok, semestr 6</a:t>
            </a:r>
            <a:endParaRPr lang="pl-PL" dirty="0"/>
          </a:p>
        </p:txBody>
      </p:sp>
      <p:sp>
        <p:nvSpPr>
          <p:cNvPr id="7" name="Symbol zastępczy zawartości 6"/>
          <p:cNvSpPr>
            <a:spLocks noGrp="1"/>
          </p:cNvSpPr>
          <p:nvPr>
            <p:ph sz="quarter" idx="4"/>
          </p:nvPr>
        </p:nvSpPr>
        <p:spPr>
          <a:ln>
            <a:solidFill>
              <a:srgbClr val="92D050"/>
            </a:solidFill>
          </a:ln>
        </p:spPr>
        <p:txBody>
          <a:bodyPr/>
          <a:lstStyle/>
          <a:p>
            <a:r>
              <a:rPr lang="pl-PL" dirty="0" smtClean="0"/>
              <a:t>Praca dyplomowa – seminarium</a:t>
            </a:r>
          </a:p>
          <a:p>
            <a:r>
              <a:rPr lang="pl-PL" dirty="0" smtClean="0"/>
              <a:t>Praktyka 2</a:t>
            </a: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227589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38802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pl-PL" dirty="0" smtClean="0"/>
              <a:t>Praca dyplomowa – przykłady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44098"/>
            <a:ext cx="10515600" cy="4351338"/>
          </a:xfrm>
          <a:ln>
            <a:solidFill>
              <a:srgbClr val="00B0F0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pl-PL" dirty="0" smtClean="0">
                <a:latin typeface="+mj-lt"/>
              </a:rPr>
              <a:t>Przekład </a:t>
            </a:r>
            <a:r>
              <a:rPr lang="pl-PL" dirty="0">
                <a:latin typeface="+mj-lt"/>
              </a:rPr>
              <a:t>elementów kulturowych w " Zimnej wojnie" Pawła </a:t>
            </a:r>
            <a:r>
              <a:rPr lang="pl-PL" dirty="0" smtClean="0">
                <a:latin typeface="+mj-lt"/>
              </a:rPr>
              <a:t>Pawlikowskiego</a:t>
            </a:r>
            <a:r>
              <a:rPr lang="pl-PL" dirty="0">
                <a:latin typeface="+mj-lt"/>
              </a:rPr>
              <a:t/>
            </a:r>
            <a:br>
              <a:rPr lang="pl-PL" dirty="0">
                <a:latin typeface="+mj-lt"/>
              </a:rPr>
            </a:br>
            <a:endParaRPr lang="pl-PL" dirty="0">
              <a:latin typeface="+mj-lt"/>
            </a:endParaRPr>
          </a:p>
          <a:p>
            <a:r>
              <a:rPr lang="pl-PL" dirty="0">
                <a:latin typeface="+mj-lt"/>
              </a:rPr>
              <a:t>Analiza tłumaczeń inwektyw zwierzęcych w serii "Wiedźmin</a:t>
            </a:r>
            <a:r>
              <a:rPr lang="pl-PL" dirty="0" smtClean="0">
                <a:latin typeface="+mj-lt"/>
              </a:rPr>
              <a:t>"</a:t>
            </a:r>
            <a:r>
              <a:rPr lang="pl-PL" dirty="0">
                <a:latin typeface="+mj-lt"/>
              </a:rPr>
              <a:t/>
            </a:r>
            <a:br>
              <a:rPr lang="pl-PL" dirty="0">
                <a:latin typeface="+mj-lt"/>
              </a:rPr>
            </a:br>
            <a:endParaRPr lang="pl-PL" dirty="0">
              <a:latin typeface="+mj-lt"/>
            </a:endParaRPr>
          </a:p>
          <a:p>
            <a:r>
              <a:rPr lang="pl-PL" dirty="0">
                <a:latin typeface="+mj-lt"/>
              </a:rPr>
              <a:t>Strategie i techniki tłumaczeniowe zastosowane w polskich tłumaczeniach dialogów literackich w " Alicji w krainie czarów" Lewisa </a:t>
            </a:r>
            <a:r>
              <a:rPr lang="pl-PL" dirty="0" smtClean="0">
                <a:latin typeface="+mj-lt"/>
              </a:rPr>
              <a:t>Carrolla</a:t>
            </a:r>
            <a:r>
              <a:rPr lang="pl-PL" dirty="0">
                <a:latin typeface="+mj-lt"/>
              </a:rPr>
              <a:t/>
            </a:r>
            <a:br>
              <a:rPr lang="pl-PL" dirty="0">
                <a:latin typeface="+mj-lt"/>
              </a:rPr>
            </a:br>
            <a:endParaRPr lang="pl-PL" dirty="0">
              <a:latin typeface="+mj-lt"/>
            </a:endParaRPr>
          </a:p>
          <a:p>
            <a:r>
              <a:rPr lang="pl-PL" dirty="0">
                <a:latin typeface="+mj-lt"/>
              </a:rPr>
              <a:t>Projekt tłumaczeniowy: Fragment "Hamilton: </a:t>
            </a:r>
            <a:r>
              <a:rPr lang="pl-PL" dirty="0" err="1">
                <a:latin typeface="+mj-lt"/>
              </a:rPr>
              <a:t>An</a:t>
            </a:r>
            <a:r>
              <a:rPr lang="pl-PL" dirty="0">
                <a:latin typeface="+mj-lt"/>
              </a:rPr>
              <a:t> American Musical"</a:t>
            </a:r>
          </a:p>
          <a:p>
            <a:pPr marL="0" indent="0">
              <a:buNone/>
            </a:pPr>
            <a:endParaRPr lang="pl-PL" dirty="0">
              <a:latin typeface="+mj-lt"/>
            </a:endParaRPr>
          </a:p>
          <a:p>
            <a:r>
              <a:rPr lang="pl-PL" dirty="0">
                <a:latin typeface="+mj-lt"/>
              </a:rPr>
              <a:t>Żargon na siłowni: Problemy i strategie tłumaczeniowe w polskim przekładzie </a:t>
            </a:r>
            <a:r>
              <a:rPr lang="pl-PL" dirty="0" err="1">
                <a:latin typeface="+mj-lt"/>
              </a:rPr>
              <a:t>Bigger</a:t>
            </a:r>
            <a:r>
              <a:rPr lang="pl-PL" dirty="0">
                <a:latin typeface="+mj-lt"/>
              </a:rPr>
              <a:t> </a:t>
            </a:r>
            <a:r>
              <a:rPr lang="pl-PL" dirty="0" err="1">
                <a:latin typeface="+mj-lt"/>
              </a:rPr>
              <a:t>Leaner</a:t>
            </a:r>
            <a:r>
              <a:rPr lang="pl-PL" dirty="0">
                <a:latin typeface="+mj-lt"/>
              </a:rPr>
              <a:t> </a:t>
            </a:r>
            <a:r>
              <a:rPr lang="pl-PL" dirty="0" err="1">
                <a:latin typeface="+mj-lt"/>
              </a:rPr>
              <a:t>Stronger</a:t>
            </a:r>
            <a:r>
              <a:rPr lang="pl-PL" dirty="0">
                <a:latin typeface="+mj-lt"/>
              </a:rPr>
              <a:t>. Umięśniony, Szczupły, Silny Michaela Matthewsa</a:t>
            </a:r>
          </a:p>
          <a:p>
            <a:pPr marL="0" indent="0" algn="ctr">
              <a:buNone/>
            </a:pP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226491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49009"/>
            <a:ext cx="10515600" cy="1325563"/>
          </a:xfrm>
          <a:solidFill>
            <a:srgbClr val="00B0F0"/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pl-PL" dirty="0" smtClean="0"/>
              <a:t>Studia magisterskie </a:t>
            </a:r>
            <a:br>
              <a:rPr lang="pl-PL" dirty="0" smtClean="0"/>
            </a:br>
            <a:r>
              <a:rPr lang="pl-PL" dirty="0" smtClean="0"/>
              <a:t>– Przekładoznawstwo i nowe technologie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dirty="0" smtClean="0"/>
              <a:t>Możliwość kontynuacji programu tłumaczeniowego na studiach magisterskich</a:t>
            </a:r>
            <a:endParaRPr lang="pl-PL" dirty="0"/>
          </a:p>
          <a:p>
            <a:r>
              <a:rPr lang="pl-PL" dirty="0" smtClean="0"/>
              <a:t>Specjalność posiada akredytację prestiżowej sieci EMT, </a:t>
            </a:r>
            <a:r>
              <a:rPr lang="pl-PL" dirty="0" err="1" smtClean="0"/>
              <a:t>European</a:t>
            </a:r>
            <a:r>
              <a:rPr lang="pl-PL" dirty="0" smtClean="0"/>
              <a:t> </a:t>
            </a:r>
            <a:r>
              <a:rPr lang="pl-PL" dirty="0" err="1" smtClean="0"/>
              <a:t>Master’s</a:t>
            </a:r>
            <a:r>
              <a:rPr lang="pl-PL" dirty="0" smtClean="0"/>
              <a:t> in </a:t>
            </a:r>
            <a:r>
              <a:rPr lang="pl-PL" dirty="0" err="1" smtClean="0"/>
              <a:t>Translation</a:t>
            </a:r>
            <a:r>
              <a:rPr lang="pl-PL" dirty="0" smtClean="0"/>
              <a:t>, prowadzonej przez Komisję Europejską</a:t>
            </a:r>
          </a:p>
          <a:p>
            <a:pPr lvl="1"/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AutoShape 2" descr="European Master's in Translation (EMT) explained | European Commiss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30" name="Picture 6" descr="EMT network 2019 – 2024 | European Commiss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474572"/>
            <a:ext cx="5328443" cy="53284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598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2079"/>
          </a:xfrm>
          <a:solidFill>
            <a:srgbClr val="00B0F0"/>
          </a:solidFill>
        </p:spPr>
        <p:txBody>
          <a:bodyPr/>
          <a:lstStyle/>
          <a:p>
            <a:r>
              <a:rPr lang="pl-PL" dirty="0" smtClean="0"/>
              <a:t>Współpraca z firmami zewnętrznymi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4294967295"/>
          </p:nvPr>
        </p:nvSpPr>
        <p:spPr>
          <a:xfrm>
            <a:off x="0" y="2505075"/>
            <a:ext cx="5157788" cy="3684588"/>
          </a:xfrm>
        </p:spPr>
        <p:txBody>
          <a:bodyPr/>
          <a:lstStyle/>
          <a:p>
            <a:r>
              <a:rPr lang="pl-PL" dirty="0" err="1" smtClean="0"/>
              <a:t>Translation</a:t>
            </a:r>
            <a:r>
              <a:rPr lang="pl-PL" dirty="0" smtClean="0"/>
              <a:t> and </a:t>
            </a:r>
            <a:r>
              <a:rPr lang="pl-PL" dirty="0" err="1" smtClean="0"/>
              <a:t>localization</a:t>
            </a:r>
            <a:r>
              <a:rPr lang="pl-PL" dirty="0" smtClean="0"/>
              <a:t> services</a:t>
            </a:r>
          </a:p>
          <a:p>
            <a:r>
              <a:rPr lang="pl-PL" dirty="0" err="1" smtClean="0"/>
              <a:t>Translation</a:t>
            </a:r>
            <a:r>
              <a:rPr lang="pl-PL" dirty="0" smtClean="0"/>
              <a:t> Technology</a:t>
            </a:r>
          </a:p>
          <a:p>
            <a:r>
              <a:rPr lang="pl-PL" dirty="0" smtClean="0"/>
              <a:t>Value-</a:t>
            </a:r>
            <a:r>
              <a:rPr lang="pl-PL" dirty="0" err="1" smtClean="0"/>
              <a:t>added</a:t>
            </a:r>
            <a:r>
              <a:rPr lang="pl-PL" dirty="0" smtClean="0"/>
              <a:t> services</a:t>
            </a:r>
          </a:p>
          <a:p>
            <a:endParaRPr lang="pl-PL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4294967295"/>
          </p:nvPr>
        </p:nvSpPr>
        <p:spPr>
          <a:xfrm>
            <a:off x="7008813" y="1681163"/>
            <a:ext cx="5183187" cy="823912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Creative Kids</a:t>
            </a:r>
            <a:endParaRPr lang="pl-PL" dirty="0"/>
          </a:p>
        </p:txBody>
      </p:sp>
      <p:pic>
        <p:nvPicPr>
          <p:cNvPr id="2058" name="Picture 10" descr="Może być zdjęciem przedstawiającym tekst „CREATIVE KIDS UCZY BAWI ROZWIJA”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715" y="2853531"/>
            <a:ext cx="6779815" cy="25312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Argos Multilingu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782" y="1585660"/>
            <a:ext cx="2456498" cy="8597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4" descr="Wydawnictwo Creative KIDS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" name="AutoShape 6" descr="Wydawnictwo Creative KIDS - Home | Faceboo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48259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8" y="0"/>
            <a:ext cx="9797143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7585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</TotalTime>
  <Words>227</Words>
  <Application>Microsoft Office PowerPoint</Application>
  <PresentationFormat>Niestandardowy</PresentationFormat>
  <Paragraphs>60</Paragraphs>
  <Slides>14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Motyw pakietu Office</vt:lpstr>
      <vt:lpstr>Slajd 1</vt:lpstr>
      <vt:lpstr>Specjalizacja  – przekładoznawstwo – Studia licencjackie</vt:lpstr>
      <vt:lpstr>Nasze atuty</vt:lpstr>
      <vt:lpstr>Program studiów – przedmioty specjalistyczne</vt:lpstr>
      <vt:lpstr>Program studiów – przedmioty specjalistyczne</vt:lpstr>
      <vt:lpstr>Praca dyplomowa – przykłady</vt:lpstr>
      <vt:lpstr>Studia magisterskie  – Przekładoznawstwo i nowe technologie</vt:lpstr>
      <vt:lpstr>Współpraca z firmami zewnętrznymi</vt:lpstr>
      <vt:lpstr>Slajd 9</vt:lpstr>
      <vt:lpstr>Slajd 10</vt:lpstr>
      <vt:lpstr>Nasz zespół – Katedra Dydaktyki Przekładu</vt:lpstr>
      <vt:lpstr>Publikacje naukowe pracowników Katedry</vt:lpstr>
      <vt:lpstr>Przekłady pracowników Katedry </vt:lpstr>
      <vt:lpstr>Zapraszamy na stronę i do studiowania z nami !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Sepcjalizacja tłumaczeniowa Studia licencjackie</dc:title>
  <dc:creator>Joanna Dybiec-Gajer</dc:creator>
  <cp:lastModifiedBy>MK</cp:lastModifiedBy>
  <cp:revision>29</cp:revision>
  <dcterms:created xsi:type="dcterms:W3CDTF">2021-04-15T18:58:32Z</dcterms:created>
  <dcterms:modified xsi:type="dcterms:W3CDTF">2022-03-29T16:31:19Z</dcterms:modified>
</cp:coreProperties>
</file>